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6" r:id="rId5"/>
    <p:sldId id="263" r:id="rId6"/>
    <p:sldId id="257" r:id="rId7"/>
    <p:sldId id="258" r:id="rId8"/>
    <p:sldId id="260" r:id="rId9"/>
    <p:sldId id="261" r:id="rId10"/>
    <p:sldId id="262" r:id="rId11"/>
    <p:sldId id="264" r:id="rId12"/>
    <p:sldId id="267" r:id="rId13"/>
    <p:sldId id="266" r:id="rId14"/>
    <p:sldId id="265" r:id="rId15"/>
    <p:sldId id="268" r:id="rId16"/>
    <p:sldId id="273" r:id="rId17"/>
    <p:sldId id="274" r:id="rId18"/>
    <p:sldId id="275" r:id="rId19"/>
    <p:sldId id="269" r:id="rId20"/>
    <p:sldId id="276" r:id="rId21"/>
    <p:sldId id="277" r:id="rId22"/>
    <p:sldId id="270" r:id="rId23"/>
    <p:sldId id="271"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689" autoAdjust="0"/>
  </p:normalViewPr>
  <p:slideViewPr>
    <p:cSldViewPr snapToGrid="0" showGuides="1">
      <p:cViewPr varScale="1">
        <p:scale>
          <a:sx n="68" d="100"/>
          <a:sy n="68" d="100"/>
        </p:scale>
        <p:origin x="490" y="53"/>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11/7/2023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20</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4155118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673568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Contrast Analyzer by </a:t>
            </a:r>
            <a:r>
              <a:rPr lang="en-US" dirty="0" err="1"/>
              <a:t>TPGi</a:t>
            </a:r>
            <a:r>
              <a:rPr lang="en-US" dirty="0"/>
              <a:t> - https://www.tpgi.com/color-contrast-checker/</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153815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12"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9.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w3.org/WAI/policies/" TargetMode="External"/><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9.pn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hyperlink" Target="https://ictbaseline.access-board.gov/" TargetMode="External"/><Relationship Id="rId2" Type="http://schemas.openxmlformats.org/officeDocument/2006/relationships/hyperlink" Target="https://developer.visa.com/pages/accessibility" TargetMode="Externa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November 2023 – </a:t>
            </a:r>
            <a:r>
              <a:rPr lang="en-US" sz="2800" dirty="0" err="1"/>
              <a:t>TechBash</a:t>
            </a:r>
            <a:endParaRPr lang="en-US" sz="2800" dirty="0"/>
          </a:p>
        </p:txBody>
      </p:sp>
      <p:pic>
        <p:nvPicPr>
          <p:cNvPr id="4" name="Picture 3" descr="CorgiDev Logo">
            <a:extLst>
              <a:ext uri="{FF2B5EF4-FFF2-40B4-BE49-F238E27FC236}">
                <a16:creationId xmlns:a16="http://schemas.microsoft.com/office/drawing/2014/main" id="{CBDF6744-308E-8788-0D11-A2FDFA83515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pic>
        <p:nvPicPr>
          <p:cNvPr id="5" name="Picture 4" descr="CorgiDev Logo">
            <a:extLst>
              <a:ext uri="{FF2B5EF4-FFF2-40B4-BE49-F238E27FC236}">
                <a16:creationId xmlns:a16="http://schemas.microsoft.com/office/drawing/2014/main" id="{83C60812-D438-B2BC-8ED1-2275CA57FF63}"/>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3"/>
          <a:stretch>
            <a:fillRect/>
          </a:stretch>
        </p:blipFill>
        <p:spPr>
          <a:xfrm>
            <a:off x="935019" y="1274888"/>
            <a:ext cx="2608077" cy="5372101"/>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4"/>
          <a:stretch>
            <a:fillRect/>
          </a:stretch>
        </p:blipFill>
        <p:spPr>
          <a:xfrm>
            <a:off x="7390579" y="498994"/>
            <a:ext cx="2934973" cy="6147995"/>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B0819538-0D3E-7F1A-52D4-EAFD3EBEBE3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214427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Desktop Applications</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940328" y="1324625"/>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6686043" y="1324625"/>
            <a:ext cx="3200749" cy="4835740"/>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93F33C0F-865F-D100-DEC5-830DBA89E1F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88401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7D4F8320-59B7-9446-A28A-E6B4B48F3E5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850105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a:t>
            </a:r>
            <a:r>
              <a:rPr lang="en-US" dirty="0" err="1"/>
              <a:t>DevTools</a:t>
            </a:r>
            <a:endParaRPr lang="en-US" dirty="0"/>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838200" y="1453311"/>
            <a:ext cx="3515561" cy="5244353"/>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268230" y="823117"/>
            <a:ext cx="4026837" cy="5962356"/>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7D4F8320-59B7-9446-A28A-E6B4B48F3E5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97942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7D4F8320-59B7-9446-A28A-E6B4B48F3E5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69508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818481" y="1710289"/>
            <a:ext cx="8555038" cy="4613074"/>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7D4F8320-59B7-9446-A28A-E6B4B48F3E5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606262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071118" y="4767062"/>
            <a:ext cx="6049765" cy="1749627"/>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34730D8C-BC02-0937-14E0-00F3E81DC185}"/>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766812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 - ANDI</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556896" y="1660058"/>
            <a:ext cx="9078207" cy="4762258"/>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34730D8C-BC02-0937-14E0-00F3E81DC18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83592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 - Headings</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2"/>
          <a:stretch>
            <a:fillRect/>
          </a:stretch>
        </p:blipFill>
        <p:spPr>
          <a:xfrm>
            <a:off x="922289" y="1485898"/>
            <a:ext cx="10287179" cy="4810209"/>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34730D8C-BC02-0937-14E0-00F3E81D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4274858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037" y="1412073"/>
            <a:ext cx="7019926" cy="5285591"/>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1796C04C-CB7A-DEE3-D88A-25661319CA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866362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pic>
        <p:nvPicPr>
          <p:cNvPr id="4" name="Picture 3" descr="Corgidev Logo">
            <a:extLst>
              <a:ext uri="{FF2B5EF4-FFF2-40B4-BE49-F238E27FC236}">
                <a16:creationId xmlns:a16="http://schemas.microsoft.com/office/drawing/2014/main" id="{C1B2FBC8-99A3-B6AD-8449-33E54BEB524B}"/>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485899"/>
            <a:ext cx="10515600" cy="4691064"/>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pic>
        <p:nvPicPr>
          <p:cNvPr id="5" name="Picture 4">
            <a:extLst>
              <a:ext uri="{FF2B5EF4-FFF2-40B4-BE49-F238E27FC236}">
                <a16:creationId xmlns:a16="http://schemas.microsoft.com/office/drawing/2014/main" id="{A2344D8D-8C26-4C4A-C3C9-123D5357F2F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331074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a:effectLst>
            <a:outerShdw blurRad="50800" dist="165100" dir="2700000" algn="ctr" rotWithShape="0">
              <a:srgbClr val="000000">
                <a:alpha val="43137"/>
              </a:srgbClr>
            </a:outerShdw>
          </a:effectLst>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6" y="2121187"/>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594966"/>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464424"/>
            <a:ext cx="2182565" cy="2182565"/>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What is Accessibility?</a:t>
            </a:r>
          </a:p>
          <a:p>
            <a:r>
              <a:rPr lang="en-US" dirty="0"/>
              <a:t>What is Disability?</a:t>
            </a:r>
          </a:p>
          <a:p>
            <a:r>
              <a:rPr lang="en-US" dirty="0"/>
              <a:t>Why?</a:t>
            </a:r>
          </a:p>
          <a:p>
            <a:r>
              <a:rPr lang="en-US" dirty="0"/>
              <a:t>How to decide what is Accessible?</a:t>
            </a:r>
          </a:p>
          <a:p>
            <a:r>
              <a:rPr lang="en-US" dirty="0"/>
              <a:t>Building A11y Test Plans</a:t>
            </a:r>
          </a:p>
          <a:p>
            <a:r>
              <a:rPr lang="en-US" dirty="0"/>
              <a:t>Tools &amp; Resources</a:t>
            </a:r>
          </a:p>
        </p:txBody>
      </p:sp>
      <p:pic>
        <p:nvPicPr>
          <p:cNvPr id="5" name="Picture 4" descr="Corgidev Logo">
            <a:extLst>
              <a:ext uri="{FF2B5EF4-FFF2-40B4-BE49-F238E27FC236}">
                <a16:creationId xmlns:a16="http://schemas.microsoft.com/office/drawing/2014/main" id="{AF3F7485-2CDC-0B61-D1CB-0973AA4B5FF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pic>
        <p:nvPicPr>
          <p:cNvPr id="13" name="Picture 12" descr="Corgidev Logo">
            <a:extLst>
              <a:ext uri="{FF2B5EF4-FFF2-40B4-BE49-F238E27FC236}">
                <a16:creationId xmlns:a16="http://schemas.microsoft.com/office/drawing/2014/main" id="{E4FE1916-B8E7-78E0-C2E2-8CF851C200B8}"/>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pic>
        <p:nvPicPr>
          <p:cNvPr id="5" name="Picture 4">
            <a:extLst>
              <a:ext uri="{FF2B5EF4-FFF2-40B4-BE49-F238E27FC236}">
                <a16:creationId xmlns:a16="http://schemas.microsoft.com/office/drawing/2014/main" id="{85DA88A2-FEA4-D549-1C9D-1D99FCDF1B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2416" y="1846613"/>
              <a:ext cx="2352675" cy="4476750"/>
            </a:xfrm>
            <a:prstGeom prst="rect">
              <a:avLst/>
            </a:prstGeom>
          </p:spPr>
        </p:pic>
      </p:grpSp>
    </p:spTree>
    <p:extLst>
      <p:ext uri="{BB962C8B-B14F-4D97-AF65-F5344CB8AC3E}">
        <p14:creationId xmlns:p14="http://schemas.microsoft.com/office/powerpoint/2010/main" val="47106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825625"/>
            <a:ext cx="7542007" cy="4351338"/>
          </a:xfrm>
          <a:effectLst>
            <a:outerShdw blurRad="50800" dist="165100" dir="2700000" algn="ctr" rotWithShape="0">
              <a:srgbClr val="000000">
                <a:alpha val="43137"/>
              </a:srgbClr>
            </a:outerShdw>
          </a:effectLst>
        </p:spPr>
        <p:txBody>
          <a:bodyPr>
            <a:noAutofit/>
          </a:bodyPr>
          <a:lstStyle/>
          <a:p>
            <a:r>
              <a:rPr lang="en-US" sz="1800" b="1" dirty="0"/>
              <a:t>Guidelines</a:t>
            </a:r>
          </a:p>
          <a:p>
            <a:pPr lvl="1"/>
            <a:r>
              <a:rPr lang="en-US" sz="1800" dirty="0"/>
              <a:t>Web Content Accessibility Guidelines (WCAG)</a:t>
            </a:r>
          </a:p>
          <a:p>
            <a:pPr lvl="1"/>
            <a:r>
              <a:rPr lang="en-US" sz="1800" dirty="0"/>
              <a:t>Accessible Electronic Documents Community of Practice (AED COP)</a:t>
            </a:r>
            <a:endParaRPr lang="en-US" sz="1800" b="1" dirty="0"/>
          </a:p>
          <a:p>
            <a:r>
              <a:rPr lang="en-US" sz="1800" b="1" dirty="0"/>
              <a:t>Regulations</a:t>
            </a:r>
          </a:p>
          <a:p>
            <a:pPr lvl="1"/>
            <a:r>
              <a:rPr lang="en-US" sz="1800" dirty="0"/>
              <a:t>Americans with Disabilities Act (ADA)</a:t>
            </a:r>
          </a:p>
          <a:p>
            <a:pPr lvl="1"/>
            <a:r>
              <a:rPr lang="en-US" sz="1800" dirty="0"/>
              <a:t>Section 508 of the Rehabilitation Act of 1973 (USA)</a:t>
            </a:r>
          </a:p>
          <a:p>
            <a:pPr lvl="1"/>
            <a:r>
              <a:rPr lang="en-US" sz="1800" dirty="0"/>
              <a:t>Section 255 of the Communications Act (USA)</a:t>
            </a:r>
          </a:p>
          <a:p>
            <a:pPr lvl="1"/>
            <a:r>
              <a:rPr lang="en-US" sz="1800" dirty="0"/>
              <a:t>Learn more at: </a:t>
            </a:r>
            <a:r>
              <a:rPr lang="en-US" sz="1800"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1800" dirty="0">
              <a:solidFill>
                <a:schemeClr val="accent3">
                  <a:lumMod val="20000"/>
                  <a:lumOff val="80000"/>
                </a:schemeClr>
              </a:solidFill>
            </a:endParaRPr>
          </a:p>
          <a:p>
            <a:r>
              <a:rPr lang="en-US" sz="1800" b="1" dirty="0"/>
              <a:t>Experience</a:t>
            </a:r>
          </a:p>
          <a:p>
            <a:r>
              <a:rPr lang="en-US" sz="18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Lst>
          </p:cNvPr>
          <p:cNvGrpSpPr/>
          <p:nvPr/>
        </p:nvGrpSpPr>
        <p:grpSpPr>
          <a:xfrm>
            <a:off x="8249489" y="2293945"/>
            <a:ext cx="3942511" cy="3414697"/>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pic>
        <p:nvPicPr>
          <p:cNvPr id="5" name="Picture 4">
            <a:extLst>
              <a:ext uri="{FF2B5EF4-FFF2-40B4-BE49-F238E27FC236}">
                <a16:creationId xmlns:a16="http://schemas.microsoft.com/office/drawing/2014/main" id="{3FCAF7AE-D0C8-6DEF-805D-20AB06E71A84}"/>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657973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Building A11y Test Plans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838200" y="1825625"/>
            <a:ext cx="7800191" cy="4821364"/>
          </a:xfrm>
          <a:effectLst>
            <a:outerShdw blurRad="50800" dist="165100" dir="2700000" algn="ctr" rotWithShape="0">
              <a:srgbClr val="000000">
                <a:alpha val="43137"/>
              </a:srgbClr>
            </a:outerShdw>
          </a:effectLst>
        </p:spPr>
        <p:txBody>
          <a:bodyPr>
            <a:normAutofit/>
          </a:bodyPr>
          <a:lstStyle/>
          <a:p>
            <a:r>
              <a:rPr lang="en-US" sz="1800" dirty="0"/>
              <a:t>Shift left</a:t>
            </a:r>
          </a:p>
          <a:p>
            <a:r>
              <a:rPr lang="en-US" sz="1800" dirty="0"/>
              <a:t>WCAG foundation</a:t>
            </a:r>
          </a:p>
          <a:p>
            <a:r>
              <a:rPr lang="en-US" sz="1800" dirty="0"/>
              <a:t>Manual and Automated</a:t>
            </a:r>
          </a:p>
          <a:p>
            <a:r>
              <a:rPr lang="en-US" sz="1800" dirty="0"/>
              <a:t>Nothing without us</a:t>
            </a:r>
          </a:p>
          <a:p>
            <a:r>
              <a:rPr lang="en-US" sz="1800" dirty="0"/>
              <a:t>Screen reader and Keyboard accessible</a:t>
            </a:r>
          </a:p>
          <a:p>
            <a:r>
              <a:rPr lang="en-US" sz="1800" dirty="0"/>
              <a:t>Customize test methods for different environments:</a:t>
            </a:r>
          </a:p>
          <a:p>
            <a:pPr lvl="1"/>
            <a:r>
              <a:rPr lang="en-US" sz="1800" dirty="0"/>
              <a:t>Desktop, Mobile, Mobile Web, Native App</a:t>
            </a:r>
          </a:p>
          <a:p>
            <a:pPr lvl="1"/>
            <a:r>
              <a:rPr lang="en-US" sz="1800" dirty="0"/>
              <a:t>Chrome, Firefox, Edge, or other browsers</a:t>
            </a:r>
          </a:p>
          <a:p>
            <a:r>
              <a:rPr lang="en-US" sz="1800" dirty="0"/>
              <a:t>Example Test Methods/Plans:</a:t>
            </a:r>
          </a:p>
          <a:p>
            <a:pPr lvl="1"/>
            <a:r>
              <a:rPr lang="en-US" sz="1800" b="1" dirty="0">
                <a:solidFill>
                  <a:schemeClr val="accent3">
                    <a:lumMod val="40000"/>
                    <a:lumOff val="60000"/>
                  </a:schemeClr>
                </a:solidFill>
                <a:hlinkClick r:id="rId2">
                  <a:extLst>
                    <a:ext uri="{A12FA001-AC4F-418D-AE19-62706E023703}">
                      <ahyp:hlinkClr xmlns:ahyp="http://schemas.microsoft.com/office/drawing/2018/hyperlinkcolor" val="tx"/>
                    </a:ext>
                  </a:extLst>
                </a:hlinkClick>
              </a:rPr>
              <a:t>VGAR</a:t>
            </a:r>
            <a:r>
              <a:rPr lang="en-US" sz="1800" dirty="0"/>
              <a:t> – Visa Global Accessibility Requirements</a:t>
            </a:r>
          </a:p>
          <a:p>
            <a:pPr lvl="1"/>
            <a:r>
              <a:rPr lang="en-US" sz="1800" b="1"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Section 508 ICT Testing Baseline for Web</a:t>
            </a:r>
            <a:r>
              <a:rPr lang="en-US" sz="1800" b="1" dirty="0"/>
              <a:t> </a:t>
            </a:r>
            <a:r>
              <a:rPr lang="en-US" sz="1800" dirty="0"/>
              <a:t>- This Baseline identifies the minimum requirements of any test process used to determine conformance of web content with the Revised Section 508 of the Rehabilitation Act of 1973, as amended (29 U.S.C. 794d)</a:t>
            </a:r>
          </a:p>
        </p:txBody>
      </p:sp>
      <p:pic>
        <p:nvPicPr>
          <p:cNvPr id="13" name="Graphic 12" descr="Graph and note paper pads with pencil">
            <a:extLst>
              <a:ext uri="{FF2B5EF4-FFF2-40B4-BE49-F238E27FC236}">
                <a16:creationId xmlns:a16="http://schemas.microsoft.com/office/drawing/2014/main" id="{D1F51412-A64E-6975-C14F-09AEDAC69C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9C5EED9A-2143-EB70-0B79-D885F3015A7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40555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5092896" y="1845228"/>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pic>
        <p:nvPicPr>
          <p:cNvPr id="7" name="Picture 6">
            <a:extLst>
              <a:ext uri="{FF2B5EF4-FFF2-40B4-BE49-F238E27FC236}">
                <a16:creationId xmlns:a16="http://schemas.microsoft.com/office/drawing/2014/main" id="{EA220E31-A207-C9DB-9964-9526DD54B1C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95103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8200" y="1330997"/>
            <a:ext cx="8415022" cy="5315992"/>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9750" y="1330997"/>
            <a:ext cx="2399256" cy="4456056"/>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391D2EC-C627-BE38-F077-F1986CAB67D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2866930246"/>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Earth Day slides</Template>
  <TotalTime>304</TotalTime>
  <Words>1232</Words>
  <Application>Microsoft Office PowerPoint</Application>
  <PresentationFormat>Widescreen</PresentationFormat>
  <Paragraphs>137</Paragraphs>
  <Slides>21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Franklin Gothic Book</vt:lpstr>
      <vt:lpstr>Franklin Gothic Demi</vt:lpstr>
      <vt:lpstr>Inter</vt:lpstr>
      <vt:lpstr>Wingdings</vt:lpstr>
      <vt:lpstr>Office Theme</vt:lpstr>
      <vt:lpstr>Accessibility Testing 101</vt:lpstr>
      <vt:lpstr>Disclaimer</vt:lpstr>
      <vt:lpstr>Overview</vt:lpstr>
      <vt:lpstr>What is Accessibility?</vt:lpstr>
      <vt:lpstr>Why?</vt:lpstr>
      <vt:lpstr>How to decide what is accessible?</vt:lpstr>
      <vt:lpstr>Building A11y Test Plans</vt:lpstr>
      <vt:lpstr>Tools &amp; Resources</vt:lpstr>
      <vt:lpstr>Built into your OS</vt:lpstr>
      <vt:lpstr>Built into your Browser</vt:lpstr>
      <vt:lpstr>Desktop Applications</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Bookmarklets - ANDI</vt:lpstr>
      <vt:lpstr>Bookmarklets - Headings</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17</cp:revision>
  <dcterms:created xsi:type="dcterms:W3CDTF">2023-11-07T06:42:14Z</dcterms:created>
  <dcterms:modified xsi:type="dcterms:W3CDTF">2023-11-07T22:50:23Z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